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61" r:id="rId3"/>
    <p:sldId id="275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2" r:id="rId14"/>
    <p:sldId id="273" r:id="rId15"/>
    <p:sldId id="274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144" y="3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AE90D-81BE-4F1F-96DA-3AE10BE9E545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7BBB-A4C5-4DFC-978C-5B31ED62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36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626D4B67-BED0-40B5-9DAF-AE947ADC2FFA}" type="slidenum">
              <a:rPr lang="ru-RU" altLang="ru-RU" sz="1200">
                <a:solidFill>
                  <a:schemeClr val="tx1"/>
                </a:solidFill>
              </a:rPr>
              <a:pPr/>
              <a:t>12</a:t>
            </a:fld>
            <a:endParaRPr lang="ru-RU" altLang="ru-RU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7A8ABDAA-BFB9-409A-8513-E677A94146A1}" type="slidenum">
              <a:rPr lang="ru-RU" altLang="ru-RU" sz="1200">
                <a:solidFill>
                  <a:schemeClr val="tx1"/>
                </a:solidFill>
              </a:rPr>
              <a:pPr/>
              <a:t>13</a:t>
            </a:fld>
            <a:endParaRPr lang="ru-RU" altLang="ru-RU" sz="1200">
              <a:solidFill>
                <a:schemeClr val="tx1"/>
              </a:solidFill>
            </a:endParaRPr>
          </a:p>
        </p:txBody>
      </p:sp>
      <p:sp>
        <p:nvSpPr>
          <p:cNvPr id="2457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80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4581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/>
            <a:fld id="{E5D5353E-E8B8-441A-BC9B-93291E0B3F11}" type="slidenum">
              <a:rPr lang="ru-RU" altLang="ru-RU" sz="1200">
                <a:solidFill>
                  <a:schemeClr val="tx1"/>
                </a:solidFill>
              </a:rPr>
              <a:pPr algn="r" eaLnBrk="1" hangingPunct="1"/>
              <a:t>13</a:t>
            </a:fld>
            <a:endParaRPr lang="ru-RU" altLang="ru-RU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F5FE07-6CE2-4E0A-A9C7-38DE8E85D3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305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6" name="Рисунок 5" descr="i-6221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6742753">
            <a:off x="-1149539" y="1469779"/>
            <a:ext cx="3853084" cy="2353505"/>
          </a:xfrm>
          <a:prstGeom prst="rect">
            <a:avLst/>
          </a:prstGeom>
        </p:spPr>
      </p:pic>
      <p:sp>
        <p:nvSpPr>
          <p:cNvPr id="7" name="Прямоугольник 6"/>
          <p:cNvSpPr/>
          <p:nvPr userDrawn="1"/>
        </p:nvSpPr>
        <p:spPr>
          <a:xfrm>
            <a:off x="971600" y="1779662"/>
            <a:ext cx="651171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i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Русский язык</a:t>
            </a:r>
            <a:endParaRPr lang="ru-RU" sz="6600" b="1" i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56b5c64393d492d2b54a772228a5f76b.gif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 rot="5400000">
            <a:off x="5892329" y="1947863"/>
            <a:ext cx="4896542" cy="1247775"/>
          </a:xfrm>
          <a:prstGeom prst="rect">
            <a:avLst/>
          </a:prstGeom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5143500"/>
          </a:xfrm>
          <a:prstGeom prst="frame">
            <a:avLst>
              <a:gd name="adj1" fmla="val 2208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771800" y="4743023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0070C0"/>
                </a:solidFill>
                <a:latin typeface="Georgia" pitchFamily="18" charset="0"/>
              </a:rPr>
              <a:t>Бондарева Л. А.</a:t>
            </a:r>
            <a:endParaRPr lang="ru-RU" sz="1200" dirty="0">
              <a:solidFill>
                <a:srgbClr val="0070C0"/>
              </a:solidFill>
              <a:latin typeface="Georgia" pitchFamily="18" charset="0"/>
            </a:endParaRPr>
          </a:p>
        </p:txBody>
      </p:sp>
      <p:sp>
        <p:nvSpPr>
          <p:cNvPr id="10" name="Скругленный прямоугольник 9"/>
          <p:cNvSpPr/>
          <p:nvPr userDrawn="1"/>
        </p:nvSpPr>
        <p:spPr>
          <a:xfrm>
            <a:off x="395536" y="339502"/>
            <a:ext cx="7272808" cy="44644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2787774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>
                <a:solidFill>
                  <a:srgbClr val="002060"/>
                </a:solidFill>
                <a:latin typeface="Georgia" pitchFamily="18" charset="0"/>
              </a:rPr>
              <a:t>и</a:t>
            </a:r>
            <a:endParaRPr lang="ru-RU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2787775"/>
            <a:ext cx="4392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002060"/>
                </a:solidFill>
                <a:latin typeface="Georgia" pitchFamily="18" charset="0"/>
              </a:rPr>
              <a:t>Сложноподчиненное предложение с придаточными  обстоятельственным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250825" y="153591"/>
            <a:ext cx="7696200" cy="1200150"/>
          </a:xfrm>
        </p:spPr>
        <p:txBody>
          <a:bodyPr>
            <a:normAutofit fontScale="90000"/>
          </a:bodyPr>
          <a:lstStyle/>
          <a:p>
            <a:r>
              <a:rPr lang="ru-RU" altLang="ru-RU" sz="3200" b="1" smtClean="0"/>
              <a:t>Синтаксис – мост через пропасть.</a:t>
            </a:r>
            <a:br>
              <a:rPr lang="ru-RU" altLang="ru-RU" sz="3200" b="1" smtClean="0"/>
            </a:br>
            <a:r>
              <a:rPr lang="ru-RU" altLang="ru-RU" sz="3200" b="1" smtClean="0"/>
              <a:t>Синтаксис- это порядок</a:t>
            </a:r>
            <a:br>
              <a:rPr lang="ru-RU" altLang="ru-RU" sz="3200" b="1" smtClean="0"/>
            </a:br>
            <a:endParaRPr lang="ru-RU" altLang="ru-RU" sz="3200" b="1" smtClean="0"/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sz="4400" smtClean="0"/>
              <a:t>Типы подчинительной связи</a:t>
            </a:r>
          </a:p>
          <a:p>
            <a:pPr marL="0" indent="0">
              <a:buFontTx/>
              <a:buNone/>
            </a:pPr>
            <a:r>
              <a:rPr lang="ru-RU" altLang="ru-RU" smtClean="0"/>
              <a:t>Выписали из текста по 5 словосочетаний : согласование, управление, примыкание</a:t>
            </a:r>
          </a:p>
        </p:txBody>
      </p:sp>
    </p:spTree>
    <p:extLst>
      <p:ext uri="{BB962C8B-B14F-4D97-AF65-F5344CB8AC3E}">
        <p14:creationId xmlns:p14="http://schemas.microsoft.com/office/powerpoint/2010/main" val="525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 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685800" y="750094"/>
            <a:ext cx="7696200" cy="3696891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  <a:defRPr/>
            </a:pPr>
            <a:r>
              <a:rPr lang="ru-RU" altLang="ru-RU" dirty="0" smtClean="0"/>
              <a:t>Упрекали: мало написал трудов, статей, мало  сделал докладов. Не было времени и сил. Но я немного прославил свою Родину инженерным трудом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altLang="ru-RU" dirty="0"/>
              <a:t> </a:t>
            </a:r>
            <a:r>
              <a:rPr lang="ru-RU" altLang="ru-RU" dirty="0" smtClean="0"/>
              <a:t>                                        В. Г. Шухов.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64610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01638" y="198835"/>
            <a:ext cx="8229600" cy="857250"/>
          </a:xfrm>
        </p:spPr>
        <p:txBody>
          <a:bodyPr/>
          <a:lstStyle/>
          <a:p>
            <a:pPr eaLnBrk="1" hangingPunct="1"/>
            <a:r>
              <a:rPr lang="ru-RU" altLang="ru-RU" sz="3600" b="1" smtClean="0"/>
              <a:t>Последовательное подчинение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39" y="1408510"/>
            <a:ext cx="1214437" cy="58935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800" dirty="0"/>
              <a:t>гл. </a:t>
            </a:r>
          </a:p>
        </p:txBody>
      </p:sp>
      <p:sp>
        <p:nvSpPr>
          <p:cNvPr id="5" name="Овал 4"/>
          <p:cNvSpPr/>
          <p:nvPr/>
        </p:nvSpPr>
        <p:spPr>
          <a:xfrm>
            <a:off x="785814" y="2250281"/>
            <a:ext cx="1000125" cy="696516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800" dirty="0"/>
              <a:t>1 пр.</a:t>
            </a:r>
          </a:p>
        </p:txBody>
      </p:sp>
      <p:sp>
        <p:nvSpPr>
          <p:cNvPr id="6" name="Овал 5"/>
          <p:cNvSpPr/>
          <p:nvPr/>
        </p:nvSpPr>
        <p:spPr>
          <a:xfrm>
            <a:off x="785814" y="3107531"/>
            <a:ext cx="1000125" cy="696516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800" dirty="0"/>
              <a:t>2 пр.</a:t>
            </a:r>
          </a:p>
        </p:txBody>
      </p:sp>
      <p:cxnSp>
        <p:nvCxnSpPr>
          <p:cNvPr id="14" name="Прямая со стрелкой 13"/>
          <p:cNvCxnSpPr>
            <a:stCxn id="5" idx="4"/>
            <a:endCxn id="6" idx="0"/>
          </p:cNvCxnSpPr>
          <p:nvPr/>
        </p:nvCxnSpPr>
        <p:spPr>
          <a:xfrm rot="5400000">
            <a:off x="1204715" y="3027562"/>
            <a:ext cx="160735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1204715" y="2169121"/>
            <a:ext cx="16073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21518" name="Содержимое 3"/>
          <p:cNvGraphicFramePr>
            <a:graphicFrameLocks noChangeAspect="1"/>
          </p:cNvGraphicFramePr>
          <p:nvPr/>
        </p:nvGraphicFramePr>
        <p:xfrm>
          <a:off x="2697164" y="1821656"/>
          <a:ext cx="453548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4" imgW="609336" imgH="215806" progId="Equation.3">
                  <p:embed/>
                </p:oleObj>
              </mc:Choice>
              <mc:Fallback>
                <p:oleObj name="Формула" r:id="rId4" imgW="609336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164" y="1821656"/>
                        <a:ext cx="4535487" cy="8572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Прямая соединительная линия 18"/>
          <p:cNvCxnSpPr/>
          <p:nvPr/>
        </p:nvCxnSpPr>
        <p:spPr>
          <a:xfrm>
            <a:off x="3143251" y="1500188"/>
            <a:ext cx="1571625" cy="119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4581724" y="1633339"/>
            <a:ext cx="2678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008512" y="1633340"/>
            <a:ext cx="267891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000626" y="1500188"/>
            <a:ext cx="1571625" cy="119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4867474" y="1633339"/>
            <a:ext cx="267891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6439099" y="1633339"/>
            <a:ext cx="2678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525" name="Text Box 25"/>
          <p:cNvSpPr txBox="1">
            <a:spLocks noChangeArrowheads="1"/>
          </p:cNvSpPr>
          <p:nvPr/>
        </p:nvSpPr>
        <p:spPr bwMode="auto">
          <a:xfrm>
            <a:off x="2987675" y="2950369"/>
            <a:ext cx="489743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2800">
                <a:solidFill>
                  <a:schemeClr val="tx2"/>
                </a:solidFill>
                <a:latin typeface="Arial" charset="0"/>
              </a:rPr>
              <a:t>Найдите в тексте предложение, соответствующее этой схеме, или сконструируйте его</a:t>
            </a:r>
          </a:p>
        </p:txBody>
      </p:sp>
    </p:spTree>
    <p:extLst>
      <p:ext uri="{BB962C8B-B14F-4D97-AF65-F5344CB8AC3E}">
        <p14:creationId xmlns:p14="http://schemas.microsoft.com/office/powerpoint/2010/main" val="235226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5979"/>
            <a:ext cx="8229600" cy="857250"/>
          </a:xfrm>
        </p:spPr>
        <p:txBody>
          <a:bodyPr/>
          <a:lstStyle/>
          <a:p>
            <a:pPr eaLnBrk="1" hangingPunct="1"/>
            <a:r>
              <a:rPr lang="ru-RU" altLang="ru-RU" sz="3200" b="1" smtClean="0"/>
              <a:t>ПАРАЛЛЕЛЬНОЕ ПОДЧИНЕНИЕ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01775" y="1876425"/>
            <a:ext cx="1214438" cy="58936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800" dirty="0"/>
              <a:t> </a:t>
            </a:r>
          </a:p>
        </p:txBody>
      </p:sp>
      <p:sp>
        <p:nvSpPr>
          <p:cNvPr id="5" name="Овал 4"/>
          <p:cNvSpPr/>
          <p:nvPr/>
        </p:nvSpPr>
        <p:spPr>
          <a:xfrm>
            <a:off x="1073125" y="2894411"/>
            <a:ext cx="1000125" cy="696516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800" dirty="0"/>
          </a:p>
        </p:txBody>
      </p:sp>
      <p:sp>
        <p:nvSpPr>
          <p:cNvPr id="6" name="Овал 5"/>
          <p:cNvSpPr/>
          <p:nvPr/>
        </p:nvSpPr>
        <p:spPr>
          <a:xfrm>
            <a:off x="2216133" y="2894411"/>
            <a:ext cx="1000125" cy="696516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800" dirty="0"/>
          </a:p>
        </p:txBody>
      </p:sp>
      <p:graphicFrame>
        <p:nvGraphicFramePr>
          <p:cNvPr id="23564" name="Содержимое 3"/>
          <p:cNvGraphicFramePr>
            <a:graphicFrameLocks noChangeAspect="1"/>
          </p:cNvGraphicFramePr>
          <p:nvPr/>
        </p:nvGraphicFramePr>
        <p:xfrm>
          <a:off x="3859213" y="2305050"/>
          <a:ext cx="453548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4" imgW="609336" imgH="215806" progId="Equation.3">
                  <p:embed/>
                </p:oleObj>
              </mc:Choice>
              <mc:Fallback>
                <p:oleObj name="Формула" r:id="rId4" imgW="609336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2305050"/>
                        <a:ext cx="4535487" cy="8572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>
            <a:off x="4573588" y="1983581"/>
            <a:ext cx="1428750" cy="119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869187" y="2116733"/>
            <a:ext cx="267891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4412060" y="2143522"/>
            <a:ext cx="32146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216650" y="1983581"/>
            <a:ext cx="1428750" cy="119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6083499" y="2116733"/>
            <a:ext cx="267891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7485460" y="2143522"/>
            <a:ext cx="32146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1286075" y="2679899"/>
            <a:ext cx="429815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2430463" y="2680097"/>
            <a:ext cx="4286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573" name="Прямоугольник 8"/>
          <p:cNvSpPr>
            <a:spLocks noChangeArrowheads="1"/>
          </p:cNvSpPr>
          <p:nvPr/>
        </p:nvSpPr>
        <p:spPr bwMode="auto">
          <a:xfrm>
            <a:off x="3490913" y="3924300"/>
            <a:ext cx="51166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chemeClr val="tx2"/>
                </a:solidFill>
                <a:latin typeface="Arial" charset="0"/>
              </a:rPr>
              <a:t>Найдите предложение ,соответствующее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chemeClr val="tx2"/>
                </a:solidFill>
                <a:latin typeface="Arial" charset="0"/>
              </a:rPr>
              <a:t> этой схеме,или сконструируйте сами</a:t>
            </a:r>
          </a:p>
        </p:txBody>
      </p:sp>
    </p:spTree>
    <p:extLst>
      <p:ext uri="{BB962C8B-B14F-4D97-AF65-F5344CB8AC3E}">
        <p14:creationId xmlns:p14="http://schemas.microsoft.com/office/powerpoint/2010/main" val="6751599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685800" y="114301"/>
            <a:ext cx="6870700" cy="783431"/>
          </a:xfrm>
        </p:spPr>
        <p:txBody>
          <a:bodyPr/>
          <a:lstStyle/>
          <a:p>
            <a:endParaRPr lang="ru-RU" altLang="ru-RU" b="1" smtClean="0"/>
          </a:p>
        </p:txBody>
      </p:sp>
      <p:sp>
        <p:nvSpPr>
          <p:cNvPr id="2560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smtClean="0"/>
              <a:t>За 1 минуту убедите  своих  собеседников из другой группы  в том, что изучение этой темы просто необходимо.</a:t>
            </a:r>
          </a:p>
        </p:txBody>
      </p:sp>
    </p:spTree>
    <p:extLst>
      <p:ext uri="{BB962C8B-B14F-4D97-AF65-F5344CB8AC3E}">
        <p14:creationId xmlns:p14="http://schemas.microsoft.com/office/powerpoint/2010/main" val="5116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ъект 2"/>
          <p:cNvSpPr>
            <a:spLocks noGrp="1"/>
          </p:cNvSpPr>
          <p:nvPr>
            <p:ph idx="1"/>
          </p:nvPr>
        </p:nvSpPr>
        <p:spPr>
          <a:xfrm>
            <a:off x="684213" y="411956"/>
            <a:ext cx="7696200" cy="2743200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ru-RU" altLang="ru-RU" b="1" dirty="0" smtClean="0"/>
              <a:t>Д/З</a:t>
            </a:r>
          </a:p>
          <a:p>
            <a:pPr marL="0" indent="0">
              <a:buFontTx/>
              <a:buNone/>
            </a:pPr>
            <a:endParaRPr lang="ru-RU" altLang="ru-RU" b="1" dirty="0" smtClean="0"/>
          </a:p>
          <a:p>
            <a:pPr marL="0" indent="0" algn="ctr">
              <a:buFontTx/>
              <a:buNone/>
            </a:pPr>
            <a:r>
              <a:rPr lang="ru-RU" altLang="ru-RU" dirty="0" smtClean="0"/>
              <a:t>Написать сочинение на тему</a:t>
            </a:r>
          </a:p>
          <a:p>
            <a:pPr marL="0" indent="0" algn="ctr">
              <a:buFontTx/>
              <a:buNone/>
            </a:pPr>
            <a:r>
              <a:rPr lang="ru-RU" altLang="ru-RU" dirty="0" smtClean="0"/>
              <a:t> </a:t>
            </a:r>
            <a:r>
              <a:rPr lang="ru-RU" altLang="ru-RU" dirty="0" smtClean="0"/>
              <a:t>«Смысл жизни» </a:t>
            </a:r>
            <a:r>
              <a:rPr lang="ru-RU" altLang="ru-RU" dirty="0" smtClean="0"/>
              <a:t>, </a:t>
            </a:r>
          </a:p>
          <a:p>
            <a:pPr marL="0" indent="0" algn="ctr">
              <a:buFontTx/>
              <a:buNone/>
            </a:pPr>
            <a:r>
              <a:rPr lang="ru-RU" altLang="ru-RU" dirty="0" smtClean="0"/>
              <a:t>используя текст </a:t>
            </a:r>
            <a:r>
              <a:rPr lang="ru-RU" altLang="ru-RU" dirty="0" smtClean="0"/>
              <a:t>об инженере Шухове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94518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8313" y="1031082"/>
            <a:ext cx="7848600" cy="2826544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</a:t>
            </a:r>
            <a:r>
              <a:rPr lang="ru-RU" alt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речи. </a:t>
            </a:r>
            <a:br>
              <a:rPr lang="ru-RU" alt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к  ОГЭ и итоговому собеседованию.  </a:t>
            </a:r>
            <a:br>
              <a:rPr lang="ru-RU" alt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ru-RU" sz="3200" dirty="0" smtClean="0"/>
              <a:t/>
            </a:r>
            <a:br>
              <a:rPr lang="ru-RU" altLang="ru-RU" sz="3200" dirty="0" smtClean="0"/>
            </a:br>
            <a:endParaRPr lang="ru-RU" altLang="ru-RU" sz="3200" dirty="0" smtClean="0"/>
          </a:p>
        </p:txBody>
      </p:sp>
      <p:sp>
        <p:nvSpPr>
          <p:cNvPr id="7171" name="Rectangle 1"/>
          <p:cNvSpPr>
            <a:spLocks noChangeArrowheads="1"/>
          </p:cNvSpPr>
          <p:nvPr/>
        </p:nvSpPr>
        <p:spPr bwMode="auto">
          <a:xfrm>
            <a:off x="4067175" y="3002132"/>
            <a:ext cx="4572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</a:t>
            </a:r>
            <a:endParaRPr lang="ru-RU" altLang="ru-RU" sz="240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40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40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22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165971"/>
          </a:xfrm>
        </p:spPr>
        <p:txBody>
          <a:bodyPr>
            <a:normAutofit/>
          </a:bodyPr>
          <a:lstStyle/>
          <a:p>
            <a:r>
              <a:rPr lang="ru-RU" dirty="0" smtClean="0"/>
              <a:t>Чтение п.16</a:t>
            </a:r>
            <a:br>
              <a:rPr lang="ru-RU" dirty="0" smtClean="0"/>
            </a:br>
            <a:r>
              <a:rPr lang="ru-RU" dirty="0" smtClean="0"/>
              <a:t>работа с упр.103</a:t>
            </a:r>
            <a:br>
              <a:rPr lang="ru-RU" dirty="0" smtClean="0"/>
            </a:br>
            <a:r>
              <a:rPr lang="ru-RU" dirty="0"/>
              <a:t>у</a:t>
            </a:r>
            <a:r>
              <a:rPr lang="ru-RU" dirty="0" smtClean="0"/>
              <a:t>пр. 151(по 2 П)</a:t>
            </a:r>
            <a:br>
              <a:rPr lang="ru-RU" dirty="0" smtClean="0"/>
            </a:br>
            <a:r>
              <a:rPr lang="ru-RU" dirty="0" smtClean="0"/>
              <a:t>инд. задание 2. доп. </a:t>
            </a:r>
            <a:br>
              <a:rPr lang="ru-RU" dirty="0" smtClean="0"/>
            </a:br>
            <a:r>
              <a:rPr lang="ru-RU" dirty="0" smtClean="0"/>
              <a:t>Задание 4 коллективно.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050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smtClean="0"/>
              <a:t>Ключевые понятия на уроке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539552" y="1059582"/>
            <a:ext cx="9136261" cy="4064868"/>
          </a:xfrm>
        </p:spPr>
        <p:txBody>
          <a:bodyPr>
            <a:normAutofit/>
          </a:bodyPr>
          <a:lstStyle/>
          <a:p>
            <a:r>
              <a:rPr lang="ru-RU" alt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endParaRPr lang="ru-RU" alt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текста</a:t>
            </a:r>
            <a:endParaRPr lang="ru-RU" alt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Идея текста</a:t>
            </a:r>
            <a:endParaRPr lang="ru-RU" alt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Микротема</a:t>
            </a:r>
            <a:endParaRPr lang="ru-RU" alt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Ключевое слово</a:t>
            </a:r>
            <a:endParaRPr lang="ru-RU" alt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 текста</a:t>
            </a:r>
            <a:endParaRPr lang="ru-RU" alt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 речи</a:t>
            </a:r>
          </a:p>
          <a:p>
            <a:r>
              <a:rPr lang="ru-RU" alt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</a:t>
            </a:r>
          </a:p>
          <a:p>
            <a:r>
              <a:rPr lang="ru-RU" alt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Монолог</a:t>
            </a:r>
          </a:p>
          <a:p>
            <a:endParaRPr lang="ru-RU" altLang="ru-RU" sz="2800" dirty="0" smtClean="0"/>
          </a:p>
          <a:p>
            <a:endParaRPr lang="ru-RU" alt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83044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800" b="1" smtClean="0"/>
              <a:t>Герой текста</a:t>
            </a:r>
            <a:br>
              <a:rPr lang="ru-RU" altLang="ru-RU" sz="2800" b="1" smtClean="0"/>
            </a:br>
            <a:r>
              <a:rPr lang="ru-RU" altLang="ru-RU" sz="2800" b="1" smtClean="0"/>
              <a:t>( вставьте в каждую колонку существительные)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535475"/>
              </p:ext>
            </p:extLst>
          </p:nvPr>
        </p:nvGraphicFramePr>
        <p:xfrm>
          <a:off x="685800" y="1371600"/>
          <a:ext cx="7696200" cy="226061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460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847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754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так как  его профессиональные достижения велики  и значимы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аргумент 1-й</a:t>
                      </a:r>
                      <a:endParaRPr kumimoji="0" lang="ru-RU" alt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так как он был не только хорошим ……, он </a:t>
                      </a:r>
                      <a:r>
                        <a:rPr kumimoji="0" lang="ru-RU" altLang="ru-RU" sz="15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разрабатывал..</a:t>
                      </a:r>
                      <a:endParaRPr kumimoji="0" lang="ru-RU" altLang="ru-RU" sz="15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аргумент 2-й</a:t>
                      </a:r>
                      <a:endParaRPr kumimoji="0" lang="ru-RU" alt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поэтому его помнят потомки.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аргумент 3-й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85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85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85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34281" marB="34281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60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611188" y="735806"/>
            <a:ext cx="7696200" cy="2743200"/>
          </a:xfrm>
        </p:spPr>
        <p:txBody>
          <a:bodyPr/>
          <a:lstStyle/>
          <a:p>
            <a:r>
              <a:rPr lang="ru-RU" altLang="ru-RU" dirty="0" smtClean="0"/>
              <a:t>Подберите глаголы к этим существительным</a:t>
            </a:r>
          </a:p>
          <a:p>
            <a:endParaRPr lang="ru-RU" altLang="ru-RU" dirty="0" smtClean="0"/>
          </a:p>
          <a:p>
            <a:r>
              <a:rPr lang="ru-RU" altLang="ru-RU" dirty="0" smtClean="0"/>
              <a:t>И попробуйте пересказать текст</a:t>
            </a:r>
          </a:p>
        </p:txBody>
      </p:sp>
    </p:spTree>
    <p:extLst>
      <p:ext uri="{BB962C8B-B14F-4D97-AF65-F5344CB8AC3E}">
        <p14:creationId xmlns:p14="http://schemas.microsoft.com/office/powerpoint/2010/main" val="133321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171451"/>
            <a:ext cx="7696200" cy="803672"/>
          </a:xfrm>
        </p:spPr>
        <p:txBody>
          <a:bodyPr/>
          <a:lstStyle/>
          <a:p>
            <a:r>
              <a:rPr lang="ru-RU" altLang="ru-RU" b="1" smtClean="0"/>
              <a:t>Кластер</a:t>
            </a:r>
          </a:p>
        </p:txBody>
      </p:sp>
      <p:sp>
        <p:nvSpPr>
          <p:cNvPr id="2" name="Овал 1"/>
          <p:cNvSpPr/>
          <p:nvPr/>
        </p:nvSpPr>
        <p:spPr bwMode="auto">
          <a:xfrm>
            <a:off x="3545682" y="1992512"/>
            <a:ext cx="1781969" cy="118824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</a:t>
            </a:r>
          </a:p>
          <a:p>
            <a:pPr algn="ctr" eaLnBrk="1" hangingPunct="1">
              <a:defRPr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Григорьевич Шухов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6038851" y="1172766"/>
            <a:ext cx="1584325" cy="118824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tx1"/>
                </a:solidFill>
              </a:rPr>
              <a:t>2 абзац</a:t>
            </a:r>
          </a:p>
        </p:txBody>
      </p:sp>
      <p:sp>
        <p:nvSpPr>
          <p:cNvPr id="6" name="Овал 5"/>
          <p:cNvSpPr/>
          <p:nvPr/>
        </p:nvSpPr>
        <p:spPr bwMode="auto">
          <a:xfrm>
            <a:off x="6156326" y="3253979"/>
            <a:ext cx="1584325" cy="118824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tx1"/>
                </a:solidFill>
              </a:rPr>
              <a:t>3 абзац</a:t>
            </a:r>
          </a:p>
        </p:txBody>
      </p:sp>
      <p:sp>
        <p:nvSpPr>
          <p:cNvPr id="7" name="Овал 6"/>
          <p:cNvSpPr/>
          <p:nvPr/>
        </p:nvSpPr>
        <p:spPr bwMode="auto">
          <a:xfrm>
            <a:off x="1117601" y="1221582"/>
            <a:ext cx="1584325" cy="118824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tx1"/>
                </a:solidFill>
              </a:rPr>
              <a:t>1 абзац</a:t>
            </a:r>
          </a:p>
        </p:txBody>
      </p:sp>
      <p:cxnSp>
        <p:nvCxnSpPr>
          <p:cNvPr id="14344" name="Прямая со стрелкой 3"/>
          <p:cNvCxnSpPr>
            <a:cxnSpLocks noChangeShapeType="1"/>
            <a:stCxn id="2" idx="7"/>
          </p:cNvCxnSpPr>
          <p:nvPr/>
        </p:nvCxnSpPr>
        <p:spPr bwMode="auto">
          <a:xfrm flipV="1">
            <a:off x="5066688" y="1885356"/>
            <a:ext cx="980099" cy="28117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5" name="Прямая со стрелкой 9"/>
          <p:cNvCxnSpPr>
            <a:cxnSpLocks noChangeShapeType="1"/>
          </p:cNvCxnSpPr>
          <p:nvPr/>
        </p:nvCxnSpPr>
        <p:spPr bwMode="auto">
          <a:xfrm flipH="1" flipV="1">
            <a:off x="2584450" y="2085975"/>
            <a:ext cx="1123950" cy="3524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Прямая со стрелкой 13"/>
          <p:cNvCxnSpPr>
            <a:cxnSpLocks noChangeShapeType="1"/>
            <a:endCxn id="6" idx="1"/>
          </p:cNvCxnSpPr>
          <p:nvPr/>
        </p:nvCxnSpPr>
        <p:spPr bwMode="auto">
          <a:xfrm>
            <a:off x="5240338" y="2834879"/>
            <a:ext cx="1147762" cy="592931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8" name="Овал 2"/>
          <p:cNvSpPr>
            <a:spLocks noChangeArrowheads="1"/>
          </p:cNvSpPr>
          <p:nvPr/>
        </p:nvSpPr>
        <p:spPr bwMode="auto">
          <a:xfrm>
            <a:off x="1938183" y="3461471"/>
            <a:ext cx="1692275" cy="102512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600" dirty="0" smtClean="0"/>
              <a:t>4 абзац</a:t>
            </a:r>
          </a:p>
        </p:txBody>
      </p:sp>
      <p:cxnSp>
        <p:nvCxnSpPr>
          <p:cNvPr id="14349" name="Прямая со стрелкой 10"/>
          <p:cNvCxnSpPr>
            <a:cxnSpLocks noChangeShapeType="1"/>
          </p:cNvCxnSpPr>
          <p:nvPr/>
        </p:nvCxnSpPr>
        <p:spPr bwMode="auto">
          <a:xfrm>
            <a:off x="1692275" y="33337"/>
            <a:ext cx="1588" cy="142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0" name="Овал 11"/>
          <p:cNvSpPr>
            <a:spLocks noChangeArrowheads="1"/>
          </p:cNvSpPr>
          <p:nvPr/>
        </p:nvSpPr>
        <p:spPr bwMode="auto">
          <a:xfrm>
            <a:off x="5573714" y="5272087"/>
            <a:ext cx="46037" cy="34529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cxnSp>
        <p:nvCxnSpPr>
          <p:cNvPr id="14351" name="Прямая со стрелкой 13"/>
          <p:cNvCxnSpPr>
            <a:cxnSpLocks noChangeShapeType="1"/>
          </p:cNvCxnSpPr>
          <p:nvPr/>
        </p:nvCxnSpPr>
        <p:spPr bwMode="auto">
          <a:xfrm flipV="1">
            <a:off x="1692275" y="-2381"/>
            <a:ext cx="71438" cy="35719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2" name="Прямая соединительная линия 16"/>
          <p:cNvCxnSpPr>
            <a:cxnSpLocks noChangeShapeType="1"/>
            <a:endCxn id="14348" idx="7"/>
          </p:cNvCxnSpPr>
          <p:nvPr/>
        </p:nvCxnSpPr>
        <p:spPr bwMode="auto">
          <a:xfrm flipH="1">
            <a:off x="3382630" y="3131344"/>
            <a:ext cx="469290" cy="48025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42922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smtClean="0"/>
              <a:t>Склоняем числительные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Выписать  все числительные из текста и определить разряд.</a:t>
            </a:r>
          </a:p>
          <a:p>
            <a:r>
              <a:rPr lang="ru-RU" altLang="ru-RU" dirty="0" smtClean="0"/>
              <a:t>Просклонять их.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21524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685800" y="114301"/>
            <a:ext cx="6870700" cy="945356"/>
          </a:xfrm>
        </p:spPr>
        <p:txBody>
          <a:bodyPr/>
          <a:lstStyle/>
          <a:p>
            <a:r>
              <a:rPr lang="ru-RU" altLang="ru-RU" b="1" smtClean="0"/>
              <a:t>Произнеси правильно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Comic Sans MS" pitchFamily="66" charset="0"/>
              <a:buAutoNum type="arabicPeriod"/>
            </a:pPr>
            <a:r>
              <a:rPr lang="ru-RU" altLang="ru-RU" dirty="0" smtClean="0"/>
              <a:t>2018 г . в   </a:t>
            </a:r>
            <a:r>
              <a:rPr lang="ru-RU" altLang="ru-RU" dirty="0" err="1"/>
              <a:t>П</a:t>
            </a:r>
            <a:r>
              <a:rPr lang="ru-RU" altLang="ru-RU" dirty="0" err="1" smtClean="0"/>
              <a:t>.п</a:t>
            </a:r>
            <a:endParaRPr lang="ru-RU" altLang="ru-RU" dirty="0" smtClean="0"/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altLang="ru-RU" dirty="0"/>
              <a:t>6</a:t>
            </a:r>
            <a:r>
              <a:rPr lang="ru-RU" altLang="ru-RU" dirty="0" smtClean="0"/>
              <a:t>00  </a:t>
            </a:r>
            <a:r>
              <a:rPr lang="ru-RU" altLang="ru-RU" dirty="0" smtClean="0"/>
              <a:t>в </a:t>
            </a:r>
            <a:r>
              <a:rPr lang="ru-RU" altLang="ru-RU" dirty="0" err="1" smtClean="0"/>
              <a:t>Р.п</a:t>
            </a:r>
            <a:endParaRPr lang="ru-RU" altLang="ru-RU" dirty="0" smtClean="0"/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altLang="ru-RU" dirty="0" smtClean="0"/>
              <a:t>Оба друга </a:t>
            </a:r>
            <a:r>
              <a:rPr lang="ru-RU" altLang="ru-RU" dirty="0" smtClean="0"/>
              <a:t>в  </a:t>
            </a:r>
            <a:r>
              <a:rPr lang="ru-RU" altLang="ru-RU" dirty="0" err="1" smtClean="0"/>
              <a:t>П.п</a:t>
            </a:r>
            <a:endParaRPr lang="ru-RU" altLang="ru-RU" dirty="0" smtClean="0"/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altLang="ru-RU" dirty="0" smtClean="0"/>
              <a:t>40 </a:t>
            </a:r>
            <a:r>
              <a:rPr lang="ru-RU" altLang="ru-RU" dirty="0" smtClean="0"/>
              <a:t>в </a:t>
            </a:r>
            <a:r>
              <a:rPr lang="ru-RU" altLang="ru-RU" dirty="0" err="1" smtClean="0"/>
              <a:t>Д.п</a:t>
            </a:r>
            <a:endParaRPr lang="ru-RU" altLang="ru-RU" dirty="0" smtClean="0"/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altLang="ru-RU" dirty="0"/>
              <a:t>3</a:t>
            </a:r>
            <a:r>
              <a:rPr lang="ru-RU" altLang="ru-RU" dirty="0" smtClean="0"/>
              <a:t>00 </a:t>
            </a:r>
            <a:r>
              <a:rPr lang="ru-RU" altLang="ru-RU" dirty="0" smtClean="0"/>
              <a:t>в </a:t>
            </a:r>
            <a:r>
              <a:rPr lang="ru-RU" altLang="ru-RU" dirty="0" err="1" smtClean="0"/>
              <a:t>Р.п</a:t>
            </a:r>
            <a:endParaRPr lang="ru-RU" altLang="ru-RU" dirty="0" smtClean="0"/>
          </a:p>
          <a:p>
            <a:pPr marL="514350" indent="-514350">
              <a:buFont typeface="Comic Sans MS" pitchFamily="66" charset="0"/>
              <a:buAutoNum type="arabicPeriod"/>
            </a:pPr>
            <a:r>
              <a:rPr lang="ru-RU" altLang="ru-RU" dirty="0"/>
              <a:t>8</a:t>
            </a:r>
            <a:r>
              <a:rPr lang="ru-RU" altLang="ru-RU" dirty="0" smtClean="0"/>
              <a:t>00 </a:t>
            </a:r>
            <a:r>
              <a:rPr lang="ru-RU" altLang="ru-RU" dirty="0" smtClean="0"/>
              <a:t>в </a:t>
            </a:r>
            <a:r>
              <a:rPr lang="ru-RU" altLang="ru-RU" dirty="0" err="1" smtClean="0"/>
              <a:t>Т.п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6783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2060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221</Words>
  <Application>Microsoft Office PowerPoint</Application>
  <PresentationFormat>Экран (16:9)</PresentationFormat>
  <Paragraphs>66</Paragraphs>
  <Slides>15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Microsoft Equation 3.0</vt:lpstr>
      <vt:lpstr>Презентация PowerPoint</vt:lpstr>
      <vt:lpstr>Развитие речи.  Подготовка к  ОГЭ и итоговому собеседованию.    </vt:lpstr>
      <vt:lpstr>Чтение п.16 работа с упр.103 упр. 151(по 2 П) инд. задание 2. доп.  Задание 4 коллективно. </vt:lpstr>
      <vt:lpstr>Ключевые понятия на уроке</vt:lpstr>
      <vt:lpstr>Герой текста ( вставьте в каждую колонку существительные)</vt:lpstr>
      <vt:lpstr>Презентация PowerPoint</vt:lpstr>
      <vt:lpstr>Кластер</vt:lpstr>
      <vt:lpstr>Склоняем числительные</vt:lpstr>
      <vt:lpstr>Произнеси правильно</vt:lpstr>
      <vt:lpstr>Синтаксис – мост через пропасть. Синтаксис- это порядок </vt:lpstr>
      <vt:lpstr> </vt:lpstr>
      <vt:lpstr>Последовательное подчинение</vt:lpstr>
      <vt:lpstr>ПАРАЛЛЕЛЬНОЕ ПОДЧИНЕНИЕ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</dc:creator>
  <cp:lastModifiedBy>user</cp:lastModifiedBy>
  <cp:revision>9</cp:revision>
  <dcterms:created xsi:type="dcterms:W3CDTF">2017-09-21T15:23:03Z</dcterms:created>
  <dcterms:modified xsi:type="dcterms:W3CDTF">2018-12-20T18:16:02Z</dcterms:modified>
</cp:coreProperties>
</file>